
<file path=[Content_Types].xml><?xml version="1.0" encoding="utf-8"?>
<Types xmlns="http://schemas.openxmlformats.org/package/2006/content-types">
  <Default Extension="jpeg" ContentType="image/jpeg"/>
  <Default Extension="jpg" ContentType="image/jpeg"/>
  <Default Extension="jpg!d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7" r:id="rId5"/>
    <p:sldId id="2527" r:id="rId6"/>
    <p:sldId id="2531" r:id="rId7"/>
    <p:sldId id="2523" r:id="rId8"/>
    <p:sldId id="2535" r:id="rId9"/>
    <p:sldId id="2536" r:id="rId10"/>
    <p:sldId id="2539" r:id="rId11"/>
    <p:sldId id="2538" r:id="rId12"/>
    <p:sldId id="27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5680"/>
  </p:normalViewPr>
  <p:slideViewPr>
    <p:cSldViewPr snapToGrid="0" snapToObjects="1">
      <p:cViewPr varScale="1">
        <p:scale>
          <a:sx n="103" d="100"/>
          <a:sy n="103" d="100"/>
        </p:scale>
        <p:origin x="9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48" d="100"/>
          <a:sy n="48" d="100"/>
        </p:scale>
        <p:origin x="2752" y="3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7939FE9-0B2E-4997-BA24-44FF9669BA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AE1028-7A43-40A3-A2EC-124FFB07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3D3C9-ED3E-4430-A8CA-03711A676035}" type="datetimeFigureOut">
              <a:rPr lang="en-US" smtClean="0"/>
              <a:t>5/3/23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ACB66-3B0A-415A-9449-9278044DA5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7EC22-6F70-469D-B720-84BF796C51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4CC5C-2831-4FAC-8076-6410B257E0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983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png>
</file>

<file path=ppt/media/image5.svg>
</file>

<file path=ppt/media/image6.jpg!d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67E2B-6215-4DB6-B113-75ACD1123374}" type="datetimeFigureOut">
              <a:rPr lang="en-US" smtClean="0"/>
              <a:t>5/3/23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C8106-034A-47C1-ADA6-0A1F9E0E74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8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romo.com/blog/7-challenges-of-marketing-a-small-business-on-social-media-and-their-solutions#:~:text=Yet%2093%25%20of%20small%20businesses,companies%20simply%20don't%20face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unwto.org/news/international-tourism-back-to-60-of-pre-pandemic-levels-in-january-july-2022" TargetMode="External"/><Relationship Id="rId5" Type="http://schemas.openxmlformats.org/officeDocument/2006/relationships/hyperlink" Target="https://www.visualcapitalist.com/countries-reliant-tourism/#:~:text=Worldwide%2C%2044%20countries%20rely%20on,larger%20nations%20rely%20on%20tourism" TargetMode="External"/><Relationship Id="rId4" Type="http://schemas.openxmlformats.org/officeDocument/2006/relationships/hyperlink" Target="https://www.inc.com/michelle-seiler-tucker/70-percent-of-all-businesses-fail-make-sure-yours-isnt-one-of-them.html#:~:text=According%20to%20CB%20Insights%2C%2014,date%20in%20all%20marketing%20facets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romo.com/blog/7-challenges-of-marketing-a-small-business-on-social-media-and-their-solutions#:~:text=Yet%2093%25%20of%20small%20businesses,companies%20simply%20don't%20face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unwto.org/news/international-tourism-back-to-60-of-pre-pandemic-levels-in-january-july-2022" TargetMode="External"/><Relationship Id="rId5" Type="http://schemas.openxmlformats.org/officeDocument/2006/relationships/hyperlink" Target="https://www.visualcapitalist.com/countries-reliant-tourism/#:~:text=Worldwide%2C%2044%20countries%20rely%20on,larger%20nations%20rely%20on%20tourism" TargetMode="External"/><Relationship Id="rId4" Type="http://schemas.openxmlformats.org/officeDocument/2006/relationships/hyperlink" Target="https://www.inc.com/michelle-seiler-tucker/70-percent-of-all-businesses-fail-make-sure-yours-isnt-one-of-them.html#:~:text=According%20to%20CB%20Insights%2C%2014,date%20in%20all%20marketing%20facets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romo.com/blog/7-challenges-of-marketing-a-small-business-on-social-media-and-their-solutions#:~:text=Yet%2093%25%20of%20small%20businesses,companies%20simply%20don't%20face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unwto.org/news/international-tourism-back-to-60-of-pre-pandemic-levels-in-january-july-2022" TargetMode="External"/><Relationship Id="rId5" Type="http://schemas.openxmlformats.org/officeDocument/2006/relationships/hyperlink" Target="https://www.visualcapitalist.com/countries-reliant-tourism/#:~:text=Worldwide%2C%2044%20countries%20rely%20on,larger%20nations%20rely%20on%20tourism" TargetMode="External"/><Relationship Id="rId4" Type="http://schemas.openxmlformats.org/officeDocument/2006/relationships/hyperlink" Target="https://www.inc.com/michelle-seiler-tucker/70-percent-of-all-businesses-fail-make-sure-yours-isnt-one-of-them.html#:~:text=According%20to%20CB%20Insights%2C%2014,date%20in%20all%20marketing%20facets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9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527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Sources:</a:t>
            </a:r>
          </a:p>
          <a:p>
            <a:r>
              <a:rPr lang="en-US" dirty="0">
                <a:hlinkClick r:id="rId3"/>
              </a:rPr>
              <a:t>https://promo.com/blog/7-challenges-of-marketing-a-small-business-on-social-media-and-their-solutions#:~:text=Yet%2093%25%20of%20small%20businesses,companies%20simply%20don't%20face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https://www.inc.com/michelle-seiler-tucker/70-percent-of-all-businesses-fail-make-sure-yours-isnt-one-of-them.html#:~:text=According%20to%20CB%20Insights%2C%2014,date%20in%20all%20marketing%20facets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https://www.visualcapitalist.com/countries-reliant-tourism/#:~:text=Worldwide%2C%2044%20countries%20rely%20on,larger%20nations%20rely%20on%20tourism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hlinkClick r:id="rId6"/>
              </a:rPr>
              <a:t>https://www.unwto.org/news/international-tourism-back-to-60-of-pre-pandemic-levels-in-january-july-2022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746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Sources:</a:t>
            </a:r>
          </a:p>
          <a:p>
            <a:r>
              <a:rPr lang="en-US" dirty="0">
                <a:hlinkClick r:id="rId3"/>
              </a:rPr>
              <a:t>https://promo.com/blog/7-challenges-of-marketing-a-small-business-on-social-media-and-their-solutions#:~:text=Yet%2093%25%20of%20small%20businesses,companies%20simply%20don't%20face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https://www.inc.com/michelle-seiler-tucker/70-percent-of-all-businesses-fail-make-sure-yours-isnt-one-of-them.html#:~:text=According%20to%20CB%20Insights%2C%2014,date%20in%20all%20marketing%20facets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https://www.visualcapitalist.com/countries-reliant-tourism/#:~:text=Worldwide%2C%2044%20countries%20rely%20on,larger%20nations%20rely%20on%20tourism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hlinkClick r:id="rId6"/>
              </a:rPr>
              <a:t>https://www.unwto.org/news/international-tourism-back-to-60-of-pre-pandemic-levels-in-january-july-2022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363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Sources:</a:t>
            </a:r>
          </a:p>
          <a:p>
            <a:r>
              <a:rPr lang="en-US" dirty="0">
                <a:hlinkClick r:id="rId3"/>
              </a:rPr>
              <a:t>https://promo.com/blog/7-challenges-of-marketing-a-small-business-on-social-media-and-their-solutions#:~:text=Yet%2093%25%20of%20small%20businesses,companies%20simply%20don't%20face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https://www.inc.com/michelle-seiler-tucker/70-percent-of-all-businesses-fail-make-sure-yours-isnt-one-of-them.html#:~:text=According%20to%20CB%20Insights%2C%2014,date%20in%20all%20marketing%20facets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https://www.visualcapitalist.com/countries-reliant-tourism/#:~:text=Worldwide%2C%2044%20countries%20rely%20on,larger%20nations%20rely%20on%20tourism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hlinkClick r:id="rId6"/>
              </a:rPr>
              <a:t>https://www.unwto.org/news/international-tourism-back-to-60-of-pre-pandemic-levels-in-january-july-2022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644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08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5/3/23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A8FB924-7820-A342-A545-0DFCE2908E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0"/>
            <a:ext cx="11360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451231 h 6858000"/>
              <a:gd name="connsiteX5" fmla="*/ 6277708 w 12192000"/>
              <a:gd name="connsiteY5" fmla="*/ 5451231 h 6858000"/>
              <a:gd name="connsiteX6" fmla="*/ 6277708 w 12192000"/>
              <a:gd name="connsiteY6" fmla="*/ 1481138 h 6858000"/>
              <a:gd name="connsiteX7" fmla="*/ 0 w 12192000"/>
              <a:gd name="connsiteY7" fmla="*/ 148113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451231"/>
                </a:lnTo>
                <a:lnTo>
                  <a:pt x="6277708" y="5451231"/>
                </a:lnTo>
                <a:lnTo>
                  <a:pt x="6277708" y="1481138"/>
                </a:lnTo>
                <a:lnTo>
                  <a:pt x="0" y="1481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275683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0C00A69-6129-E54C-B138-69D96462CE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82850 w 12192000"/>
              <a:gd name="connsiteY3" fmla="*/ 6858000 h 6858000"/>
              <a:gd name="connsiteX4" fmla="*/ 6682850 w 12192000"/>
              <a:gd name="connsiteY4" fmla="*/ 3259237 h 6858000"/>
              <a:gd name="connsiteX5" fmla="*/ 838200 w 12192000"/>
              <a:gd name="connsiteY5" fmla="*/ 3259237 h 6858000"/>
              <a:gd name="connsiteX6" fmla="*/ 8382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985175C-7C48-9449-9A0A-088E9BCAE9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3259237"/>
            <a:ext cx="5445858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4F669B5-8A24-5846-82A0-51E5506817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6138962"/>
            <a:ext cx="5445858" cy="580815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2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164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38200" y="2627"/>
            <a:ext cx="11353799" cy="463136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5A2246-7A52-3649-8FE5-C14CAE4F551F}"/>
              </a:ext>
            </a:extLst>
          </p:cNvPr>
          <p:cNvSpPr/>
          <p:nvPr userDrawn="1"/>
        </p:nvSpPr>
        <p:spPr>
          <a:xfrm>
            <a:off x="877112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6EA67C-D6CD-904B-9211-B56EF682649F}"/>
              </a:ext>
            </a:extLst>
          </p:cNvPr>
          <p:cNvSpPr/>
          <p:nvPr userDrawn="1"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94B1A93-5100-5048-8230-09B3D176D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2100" y="2679700"/>
            <a:ext cx="4242611" cy="645001"/>
          </a:xfr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A037B8A-C781-9F40-A9F6-BCCD198DD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2100" y="3324700"/>
            <a:ext cx="4242611" cy="33046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6926CBF-E2B0-C44C-AD98-B15D17AD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67601" y="2679700"/>
            <a:ext cx="4072192" cy="645001"/>
          </a:xfr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318A1595-1A86-304F-A361-B3E4B0683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67601" y="3324700"/>
            <a:ext cx="4072192" cy="33046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DEFE0B-9B5C-734D-8394-A770FAA615B3}"/>
              </a:ext>
            </a:extLst>
          </p:cNvPr>
          <p:cNvSpPr/>
          <p:nvPr userDrawn="1"/>
        </p:nvSpPr>
        <p:spPr>
          <a:xfrm>
            <a:off x="838200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2390A6-F565-8844-A9B9-4C6ACB7857F5}"/>
              </a:ext>
            </a:extLst>
          </p:cNvPr>
          <p:cNvSpPr/>
          <p:nvPr userDrawn="1"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674C34-BF58-4A21-BEE1-52BA2A5D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97826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5/3/23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5/3/23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5/3/23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5/3/23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s/photo/637940" TargetMode="External"/><Relationship Id="rId2" Type="http://schemas.openxmlformats.org/officeDocument/2006/relationships/image" Target="../media/image6.jpg!d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164690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www.outboundengine.com/blog/customer-retention-marketing-vs-customer-acquisition-marketing/" TargetMode="External"/><Relationship Id="rId4" Type="http://schemas.openxmlformats.org/officeDocument/2006/relationships/hyperlink" Target="https://hbswk.hbs.edu/archive/the-economics-of-e-loyalty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person with bookbag staring out over the mountains">
            <a:extLst>
              <a:ext uri="{FF2B5EF4-FFF2-40B4-BE49-F238E27FC236}">
                <a16:creationId xmlns:a16="http://schemas.microsoft.com/office/drawing/2014/main" id="{0461DC49-1338-C24E-A3BB-5919AD12F59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"/>
            <a:ext cx="12191999" cy="68593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256107"/>
            <a:ext cx="8361229" cy="1092199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2"/>
                </a:solidFill>
              </a:rPr>
              <a:t>ISM6562: Big Data for Business</a:t>
            </a:r>
            <a:br>
              <a:rPr lang="en-US" sz="3200" dirty="0">
                <a:solidFill>
                  <a:schemeClr val="bg2"/>
                </a:solidFill>
              </a:rPr>
            </a:b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9263" y="2066178"/>
            <a:ext cx="5403511" cy="461664"/>
          </a:xfrm>
        </p:spPr>
        <p:txBody>
          <a:bodyPr>
            <a:noAutofit/>
          </a:bodyPr>
          <a:lstStyle/>
          <a:p>
            <a:pPr lvl="1" algn="l"/>
            <a:r>
              <a:rPr lang="en-US" sz="2800" i="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Final Project Presentation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E86044-D9C5-8FDC-850B-B93C81C7B78C}"/>
              </a:ext>
            </a:extLst>
          </p:cNvPr>
          <p:cNvSpPr txBox="1"/>
          <p:nvPr/>
        </p:nvSpPr>
        <p:spPr>
          <a:xfrm>
            <a:off x="4817347" y="2677535"/>
            <a:ext cx="2975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TEAM</a:t>
            </a:r>
            <a:r>
              <a:rPr lang="en-US" sz="2400" dirty="0"/>
              <a:t> </a:t>
            </a:r>
            <a:r>
              <a:rPr lang="en-US" sz="24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SUPREME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:a16="http://schemas.microsoft.com/office/drawing/2014/main" id="{0D508DCD-DB4E-684C-FFD2-75065043B57A}"/>
              </a:ext>
            </a:extLst>
          </p:cNvPr>
          <p:cNvSpPr txBox="1">
            <a:spLocks/>
          </p:cNvSpPr>
          <p:nvPr/>
        </p:nvSpPr>
        <p:spPr>
          <a:xfrm>
            <a:off x="6481061" y="3636054"/>
            <a:ext cx="4958081" cy="18933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>
              <a:lnSpc>
                <a:spcPct val="114000"/>
              </a:lnSpc>
            </a:pPr>
            <a:r>
              <a:rPr lang="en-US" i="0" dirty="0">
                <a:solidFill>
                  <a:schemeClr val="bg2"/>
                </a:solidFill>
              </a:rPr>
              <a:t>Raghuveer Karrotu</a:t>
            </a:r>
          </a:p>
          <a:p>
            <a:pPr lvl="1" algn="l">
              <a:lnSpc>
                <a:spcPct val="114000"/>
              </a:lnSpc>
            </a:pPr>
            <a:r>
              <a:rPr lang="en-US" i="0" dirty="0">
                <a:solidFill>
                  <a:schemeClr val="bg2"/>
                </a:solidFill>
              </a:rPr>
              <a:t>Vinaya Rajaram Nayak</a:t>
            </a:r>
          </a:p>
          <a:p>
            <a:pPr lvl="1" algn="l">
              <a:lnSpc>
                <a:spcPct val="114000"/>
              </a:lnSpc>
            </a:pPr>
            <a:r>
              <a:rPr lang="en-US" i="0" dirty="0">
                <a:solidFill>
                  <a:schemeClr val="bg2"/>
                </a:solidFill>
              </a:rPr>
              <a:t>Arivarasan Ramasamy</a:t>
            </a:r>
          </a:p>
          <a:p>
            <a:pPr lvl="1" algn="l">
              <a:lnSpc>
                <a:spcPct val="114000"/>
              </a:lnSpc>
            </a:pPr>
            <a:r>
              <a:rPr lang="en-US" i="0" dirty="0">
                <a:solidFill>
                  <a:schemeClr val="bg2"/>
                </a:solidFill>
              </a:rPr>
              <a:t>Gayathri Shanmuga Sundaram</a:t>
            </a: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29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7" name="Rectangle 31">
            <a:extLst>
              <a:ext uri="{FF2B5EF4-FFF2-40B4-BE49-F238E27FC236}">
                <a16:creationId xmlns:a16="http://schemas.microsoft.com/office/drawing/2014/main" id="{F8B556C4-7E49-4C36-845D-FC58F5073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 descr="packed traveling bag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alphaModFix amt="20000"/>
          </a:blip>
          <a:srcRect t="15414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4" name="Title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991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PROBLEM STATEMENT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/>
            <a:r>
              <a:rPr lang="en-US" dirty="0">
                <a:solidFill>
                  <a:schemeClr val="tx2"/>
                </a:solidFill>
                <a:cs typeface="+mn-cs"/>
              </a:rPr>
              <a:t>	"Trips &amp; Travel.Com" company wants to enable and establish a viable business model to expand its customer base. Currently, The company is now planning to launch a new product that is Wellness Tourism Package. </a:t>
            </a:r>
          </a:p>
          <a:p>
            <a:pPr marL="384048" indent="-384048"/>
            <a:endParaRPr lang="en-US" dirty="0">
              <a:solidFill>
                <a:schemeClr val="tx2"/>
              </a:solidFill>
              <a:cs typeface="+mn-cs"/>
            </a:endParaRPr>
          </a:p>
          <a:p>
            <a:pPr marL="384048" indent="-384048"/>
            <a:r>
              <a:rPr lang="en-US" dirty="0">
                <a:solidFill>
                  <a:schemeClr val="tx2"/>
                </a:solidFill>
                <a:cs typeface="+mn-cs"/>
              </a:rPr>
              <a:t>	This company wants to harness the available data of existing and potential customers to make marketing expenditure more efficient.</a:t>
            </a:r>
          </a:p>
          <a:p>
            <a:pPr marL="384048" indent="-384048"/>
            <a:endParaRPr lang="en-US" dirty="0">
              <a:solidFill>
                <a:schemeClr val="tx2"/>
              </a:solidFill>
              <a:cs typeface="+mn-cs"/>
            </a:endParaRPr>
          </a:p>
          <a:p>
            <a:pPr marL="384048" indent="-384048"/>
            <a:r>
              <a:rPr lang="en-US" dirty="0">
                <a:solidFill>
                  <a:schemeClr val="tx2"/>
                </a:solidFill>
                <a:cs typeface="+mn-cs"/>
              </a:rPr>
              <a:t>	Thus, t</a:t>
            </a:r>
            <a:r>
              <a:rPr lang="en-US" dirty="0">
                <a:effectLst/>
              </a:rPr>
              <a:t>o predict which customer is more likely to purchase the newly introduced travel package.</a:t>
            </a:r>
          </a:p>
          <a:p>
            <a:pPr marL="384048" indent="-384048"/>
            <a:endParaRPr lang="en-US" dirty="0">
              <a:solidFill>
                <a:schemeClr val="tx2"/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5216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pic>
        <p:nvPicPr>
          <p:cNvPr id="27" name="Picture Placeholder 26" descr="Woman hiking">
            <a:extLst>
              <a:ext uri="{FF2B5EF4-FFF2-40B4-BE49-F238E27FC236}">
                <a16:creationId xmlns:a16="http://schemas.microsoft.com/office/drawing/2014/main" id="{73DAE110-F0EA-3148-A07C-325BF5660E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15714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EF1A96B9-F717-4812-9DB0-C99D99462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60" y="1137137"/>
            <a:ext cx="9867482" cy="4570327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6">
            <a:extLst>
              <a:ext uri="{FF2B5EF4-FFF2-40B4-BE49-F238E27FC236}">
                <a16:creationId xmlns:a16="http://schemas.microsoft.com/office/drawing/2014/main" id="{226038F9-8CE0-4A41-9EF0-3A27023DE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0" name="Freeform 6">
            <a:extLst>
              <a:ext uri="{FF2B5EF4-FFF2-40B4-BE49-F238E27FC236}">
                <a16:creationId xmlns:a16="http://schemas.microsoft.com/office/drawing/2014/main" id="{BB5C5996-5C1E-4768-90AE-87BED835C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66F62C9-A1BC-DD47-B0A8-8EF9838D6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654" y="1363061"/>
            <a:ext cx="7493308" cy="6451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500" cap="all" dirty="0"/>
              <a:t>Why it is worth solving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D5253D3-376F-F247-863E-0A946AC77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1978" y="2222376"/>
            <a:ext cx="9319382" cy="3396104"/>
          </a:xfr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342900" indent="-342900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191B0E"/>
                </a:solidFill>
                <a:cs typeface="+mn-cs"/>
              </a:rPr>
              <a:t>93% of Small Businesses Struggle With Marketing Challenges.</a:t>
            </a:r>
          </a:p>
          <a:p>
            <a:pPr marL="342900" indent="-342900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191B0E"/>
                </a:solidFill>
                <a:cs typeface="+mn-cs"/>
              </a:rPr>
              <a:t>According to CB Insights, 14% of businesses fail due to poor marketing while 42% fail due to unoriginal or useless products and services as reported by </a:t>
            </a:r>
            <a:r>
              <a:rPr lang="en-US" sz="2300" dirty="0" err="1">
                <a:solidFill>
                  <a:srgbClr val="191B0E"/>
                </a:solidFill>
                <a:cs typeface="+mn-cs"/>
              </a:rPr>
              <a:t>Fundera</a:t>
            </a:r>
            <a:r>
              <a:rPr lang="en-US" sz="2300" dirty="0">
                <a:solidFill>
                  <a:srgbClr val="191B0E"/>
                </a:solidFill>
                <a:cs typeface="+mn-cs"/>
              </a:rPr>
              <a:t>.</a:t>
            </a:r>
          </a:p>
          <a:p>
            <a:pPr marL="342900" indent="-342900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191B0E"/>
                </a:solidFill>
                <a:cs typeface="+mn-cs"/>
              </a:rPr>
              <a:t>Worldwide, 44 countries rely on the travel and tourism industry for more than 15% of their total share of employment.</a:t>
            </a:r>
          </a:p>
          <a:p>
            <a:pPr marL="342900" indent="-342900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191B0E"/>
                </a:solidFill>
                <a:cs typeface="+mn-cs"/>
              </a:rPr>
              <a:t>According to the latest UNWTO World Tourism Barometer, international tourist arrivals almost tripled from January to July 2022 (+172%) compared to the same period of 2021.</a:t>
            </a:r>
          </a:p>
        </p:txBody>
      </p:sp>
    </p:spTree>
    <p:extLst>
      <p:ext uri="{BB962C8B-B14F-4D97-AF65-F5344CB8AC3E}">
        <p14:creationId xmlns:p14="http://schemas.microsoft.com/office/powerpoint/2010/main" val="1296604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Mountain Scape">
            <a:extLst>
              <a:ext uri="{FF2B5EF4-FFF2-40B4-BE49-F238E27FC236}">
                <a16:creationId xmlns:a16="http://schemas.microsoft.com/office/drawing/2014/main" id="{09BF8C8C-B999-7949-855D-142BC52BD6F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alphaModFix amt="50000"/>
          </a:blip>
          <a:srcRect t="19456" b="19456"/>
          <a:stretch>
            <a:fillRect/>
          </a:stretch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D67182A4-D17D-4F6A-B389-045E096E8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</a:t>
            </a:r>
          </a:p>
        </p:txBody>
      </p:sp>
      <p:sp>
        <p:nvSpPr>
          <p:cNvPr id="68" name="Rectangle 67" descr="White box">
            <a:extLst>
              <a:ext uri="{FF2B5EF4-FFF2-40B4-BE49-F238E27FC236}">
                <a16:creationId xmlns:a16="http://schemas.microsoft.com/office/drawing/2014/main" id="{25DEB875-B217-FA4B-891B-6996E72D1E67}"/>
              </a:ext>
            </a:extLst>
          </p:cNvPr>
          <p:cNvSpPr/>
          <p:nvPr/>
        </p:nvSpPr>
        <p:spPr>
          <a:xfrm>
            <a:off x="1124223" y="1968284"/>
            <a:ext cx="5256721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9" name="Rectangle 68" descr="white box">
            <a:extLst>
              <a:ext uri="{FF2B5EF4-FFF2-40B4-BE49-F238E27FC236}">
                <a16:creationId xmlns:a16="http://schemas.microsoft.com/office/drawing/2014/main" id="{AFC511E3-2C5E-2C41-839C-CC2E16162740}"/>
              </a:ext>
            </a:extLst>
          </p:cNvPr>
          <p:cNvSpPr/>
          <p:nvPr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0" name="Rectangle 69" descr="black accent box">
            <a:extLst>
              <a:ext uri="{FF2B5EF4-FFF2-40B4-BE49-F238E27FC236}">
                <a16:creationId xmlns:a16="http://schemas.microsoft.com/office/drawing/2014/main" id="{55268785-0FFD-9943-B7D3-0047B032A348}"/>
              </a:ext>
            </a:extLst>
          </p:cNvPr>
          <p:cNvSpPr/>
          <p:nvPr/>
        </p:nvSpPr>
        <p:spPr>
          <a:xfrm>
            <a:off x="1410246" y="2751396"/>
            <a:ext cx="546100" cy="4343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Graphic 34" descr="Add">
            <a:extLst>
              <a:ext uri="{FF2B5EF4-FFF2-40B4-BE49-F238E27FC236}">
                <a16:creationId xmlns:a16="http://schemas.microsoft.com/office/drawing/2014/main" id="{1BDEABA6-954B-B04B-AD3C-9791CCD27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02477" y="2807296"/>
            <a:ext cx="322500" cy="322500"/>
          </a:xfrm>
          <a:prstGeom prst="rect">
            <a:avLst/>
          </a:prstGeo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F676A8E-576B-6D42-BD7D-6EE95E3DE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52681" y="2679700"/>
            <a:ext cx="3552030" cy="645001"/>
          </a:xfrm>
        </p:spPr>
        <p:txBody>
          <a:bodyPr/>
          <a:lstStyle/>
          <a:p>
            <a:r>
              <a:rPr lang="en-US" dirty="0"/>
              <a:t>Data analysis/modeling 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CAD5706-E9F8-6746-8560-1CC21AA84A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 lvl="0"/>
            <a:r>
              <a:rPr lang="en-US" dirty="0"/>
              <a:t>Logistic Regression</a:t>
            </a:r>
          </a:p>
          <a:p>
            <a:pPr lvl="0"/>
            <a:r>
              <a:rPr lang="en-US" dirty="0"/>
              <a:t>Decision Tree</a:t>
            </a:r>
          </a:p>
          <a:p>
            <a:pPr lvl="0"/>
            <a:r>
              <a:rPr lang="en-US" dirty="0"/>
              <a:t>SVM</a:t>
            </a:r>
          </a:p>
          <a:p>
            <a:pPr lvl="0"/>
            <a:r>
              <a:rPr lang="en-US" dirty="0"/>
              <a:t>Random Forest</a:t>
            </a:r>
          </a:p>
        </p:txBody>
      </p:sp>
      <p:sp>
        <p:nvSpPr>
          <p:cNvPr id="71" name="Rectangle 70" descr="black accent box">
            <a:extLst>
              <a:ext uri="{FF2B5EF4-FFF2-40B4-BE49-F238E27FC236}">
                <a16:creationId xmlns:a16="http://schemas.microsoft.com/office/drawing/2014/main" id="{9FBAC350-ACFC-494F-817D-DD1F63D2B8A8}"/>
              </a:ext>
            </a:extLst>
          </p:cNvPr>
          <p:cNvSpPr/>
          <p:nvPr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9" name="Graphic 48" descr="Add">
            <a:extLst>
              <a:ext uri="{FF2B5EF4-FFF2-40B4-BE49-F238E27FC236}">
                <a16:creationId xmlns:a16="http://schemas.microsoft.com/office/drawing/2014/main" id="{3F34C7F2-79E3-9A4F-8CF6-041586EEC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4689" y="2791500"/>
            <a:ext cx="322500" cy="3225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1D4FCDA-D49E-6548-BE42-519A15A8A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Evaluate the solution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8E676E3-FB1C-634E-A9D8-18085C984F5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Evaluate Model </a:t>
            </a:r>
          </a:p>
          <a:p>
            <a:pPr lvl="0"/>
            <a:r>
              <a:rPr lang="en-US" dirty="0"/>
              <a:t>Metric - Recall </a:t>
            </a:r>
          </a:p>
        </p:txBody>
      </p:sp>
    </p:spTree>
    <p:extLst>
      <p:ext uri="{BB962C8B-B14F-4D97-AF65-F5344CB8AC3E}">
        <p14:creationId xmlns:p14="http://schemas.microsoft.com/office/powerpoint/2010/main" val="2005310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96282C0-351C-48EE-A89D-D662C5DB2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BDF948-1BF0-B990-050D-B9B4C75A2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1641" y="126610"/>
            <a:ext cx="6862264" cy="35169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ctr"/>
            <a:r>
              <a:rPr lang="en-US" sz="4400"/>
              <a:t>Data Set Description </a:t>
            </a:r>
            <a:endParaRPr lang="en-US" sz="4400" dirty="0"/>
          </a:p>
        </p:txBody>
      </p:sp>
      <p:pic>
        <p:nvPicPr>
          <p:cNvPr id="6" name="Picture Placeholder 5" descr="A tall tower lit up at night with Eiffel Tower in the background&#10;&#10;Description automatically generated with low confidence">
            <a:extLst>
              <a:ext uri="{FF2B5EF4-FFF2-40B4-BE49-F238E27FC236}">
                <a16:creationId xmlns:a16="http://schemas.microsoft.com/office/drawing/2014/main" id="{90BBA89E-4E3D-E850-A1FF-6323E7AEBDA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098" r="3072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1B35EC73-2F87-44A7-B231-91053659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9D13F8-C32B-C53B-22B2-382D30753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2677" y="745587"/>
            <a:ext cx="7301131" cy="5985803"/>
          </a:xfr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384048" indent="-384048" algn="ctr"/>
            <a:r>
              <a:rPr lang="en-US" b="0" i="0" dirty="0">
                <a:effectLst/>
                <a:latin typeface="Söhne"/>
              </a:rPr>
              <a:t>CustomerID</a:t>
            </a:r>
            <a:r>
              <a:rPr lang="en-US" dirty="0">
                <a:latin typeface="Söhne"/>
              </a:rPr>
              <a:t> </a:t>
            </a:r>
            <a:endParaRPr lang="en-US" b="0" i="0" dirty="0">
              <a:effectLst/>
              <a:latin typeface="Söhne"/>
            </a:endParaRP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ProdTaken</a:t>
            </a:r>
            <a:r>
              <a:rPr lang="en-US" b="0" i="0" dirty="0">
                <a:effectLst/>
                <a:latin typeface="Söhne"/>
              </a:rPr>
              <a:t> </a:t>
            </a: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TypeofContact</a:t>
            </a:r>
            <a:endParaRPr lang="en-US" b="0" i="0" dirty="0">
              <a:effectLst/>
              <a:latin typeface="Söhne"/>
            </a:endParaRP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CityTier</a:t>
            </a:r>
            <a:r>
              <a:rPr lang="en-US" b="0" i="0" dirty="0">
                <a:effectLst/>
                <a:latin typeface="Söhne"/>
              </a:rPr>
              <a:t> </a:t>
            </a: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DurationOfPitch</a:t>
            </a:r>
            <a:endParaRPr lang="en-US" b="0" i="0" dirty="0">
              <a:effectLst/>
              <a:latin typeface="Söhne"/>
            </a:endParaRPr>
          </a:p>
          <a:p>
            <a:pPr marL="384048" indent="-384048" algn="ctr"/>
            <a:r>
              <a:rPr lang="en-US" dirty="0">
                <a:latin typeface="Söhne"/>
              </a:rPr>
              <a:t>Age</a:t>
            </a:r>
          </a:p>
          <a:p>
            <a:pPr marL="384048" indent="-384048" algn="ctr"/>
            <a:r>
              <a:rPr lang="en-US" b="0" i="0" dirty="0">
                <a:effectLst/>
                <a:latin typeface="Söhne"/>
              </a:rPr>
              <a:t>Occupation</a:t>
            </a:r>
          </a:p>
          <a:p>
            <a:pPr marL="384048" indent="-384048" algn="ctr"/>
            <a:r>
              <a:rPr lang="en-US" b="0" i="0" dirty="0">
                <a:effectLst/>
                <a:latin typeface="Söhne"/>
              </a:rPr>
              <a:t>Gender </a:t>
            </a: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NumberOfPersonVisiting</a:t>
            </a:r>
            <a:endParaRPr lang="en-US" b="0" i="0" dirty="0">
              <a:effectLst/>
              <a:latin typeface="Söhne"/>
            </a:endParaRP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NumberOfFollowups</a:t>
            </a:r>
            <a:r>
              <a:rPr lang="en-US" b="0" i="0" dirty="0">
                <a:effectLst/>
                <a:latin typeface="Söhne"/>
              </a:rPr>
              <a:t> </a:t>
            </a: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ProductPitched</a:t>
            </a:r>
            <a:r>
              <a:rPr lang="en-US" b="0" i="0" dirty="0">
                <a:effectLst/>
                <a:latin typeface="Söhne"/>
              </a:rPr>
              <a:t> </a:t>
            </a: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PreferredPropertyStar</a:t>
            </a:r>
            <a:endParaRPr lang="en-US" b="0" i="0" dirty="0">
              <a:effectLst/>
              <a:latin typeface="Söhne"/>
            </a:endParaRP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MaritalStatus</a:t>
            </a:r>
            <a:r>
              <a:rPr lang="en-US" b="0" i="0" dirty="0">
                <a:effectLst/>
                <a:latin typeface="Söhne"/>
              </a:rPr>
              <a:t> </a:t>
            </a: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NumberOfTrips</a:t>
            </a:r>
            <a:r>
              <a:rPr lang="en-US" b="0" i="0" dirty="0">
                <a:effectLst/>
                <a:latin typeface="Söhne"/>
              </a:rPr>
              <a:t> </a:t>
            </a:r>
          </a:p>
          <a:p>
            <a:pPr marL="384048" indent="-384048" algn="ctr"/>
            <a:r>
              <a:rPr lang="en-US" b="0" i="0" dirty="0">
                <a:effectLst/>
                <a:latin typeface="Söhne"/>
              </a:rPr>
              <a:t>Passport </a:t>
            </a: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PitchSatisfactionScore</a:t>
            </a:r>
            <a:r>
              <a:rPr lang="en-US" b="0" i="0" dirty="0">
                <a:effectLst/>
                <a:latin typeface="Söhne"/>
              </a:rPr>
              <a:t> </a:t>
            </a:r>
          </a:p>
          <a:p>
            <a:pPr marL="384048" indent="-384048" algn="ctr"/>
            <a:r>
              <a:rPr lang="en-US" b="0" i="0" dirty="0" err="1">
                <a:effectLst/>
                <a:latin typeface="Söhne"/>
              </a:rPr>
              <a:t>OwnCar</a:t>
            </a:r>
            <a:endParaRPr lang="en-US" b="0" i="0" dirty="0">
              <a:effectLst/>
              <a:latin typeface="Söhne"/>
            </a:endParaRPr>
          </a:p>
          <a:p>
            <a:pPr marL="384048" indent="-384048" algn="ctr"/>
            <a:r>
              <a:rPr lang="en-US" b="0" i="0" dirty="0">
                <a:effectLst/>
                <a:latin typeface="Söhne"/>
              </a:rPr>
              <a:t> </a:t>
            </a:r>
            <a:r>
              <a:rPr lang="en-US" b="0" i="0" dirty="0" err="1">
                <a:effectLst/>
                <a:latin typeface="Söhne"/>
              </a:rPr>
              <a:t>NumberOfChildrenVisiting</a:t>
            </a:r>
            <a:endParaRPr lang="en-US" b="0" i="0" dirty="0">
              <a:effectLst/>
              <a:latin typeface="Söhne"/>
            </a:endParaRPr>
          </a:p>
          <a:p>
            <a:pPr marL="384048" indent="-384048" algn="ctr"/>
            <a:r>
              <a:rPr lang="en-US" b="0" i="0" dirty="0">
                <a:effectLst/>
                <a:latin typeface="Söhne"/>
              </a:rPr>
              <a:t> </a:t>
            </a:r>
            <a:r>
              <a:rPr lang="en-US" b="0" i="0" dirty="0" err="1">
                <a:effectLst/>
                <a:latin typeface="Söhne"/>
              </a:rPr>
              <a:t>MonthlyIncome</a:t>
            </a:r>
            <a:endParaRPr lang="en-US" b="0" i="0" dirty="0">
              <a:effectLst/>
              <a:latin typeface="Söhne"/>
            </a:endParaRPr>
          </a:p>
          <a:p>
            <a:pPr marL="384048" indent="-384048" algn="ctr"/>
            <a:endParaRPr lang="en-US" b="0" i="0" dirty="0">
              <a:effectLst/>
              <a:latin typeface="Söhne"/>
            </a:endParaRPr>
          </a:p>
          <a:p>
            <a:pPr marL="384048" indent="-384048" algn="ctr"/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6266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8B556C4-7E49-4C36-845D-FC58F5073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picture containing building, bicycle wheel, wheel, outdoor&#10;&#10;Description automatically generated">
            <a:extLst>
              <a:ext uri="{FF2B5EF4-FFF2-40B4-BE49-F238E27FC236}">
                <a16:creationId xmlns:a16="http://schemas.microsoft.com/office/drawing/2014/main" id="{6412BF92-14DF-9D84-34C8-3A1F2FFF141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4" b="1537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FE2D139-6059-B4B7-1182-E50681987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400" dirty="0"/>
              <a:t>Data Model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2B5A04-952D-6359-5A50-B06D84D4D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/>
            <a:endParaRPr lang="en-US" dirty="0">
              <a:cs typeface="+mn-cs"/>
            </a:endParaRPr>
          </a:p>
        </p:txBody>
      </p:sp>
      <p:pic>
        <p:nvPicPr>
          <p:cNvPr id="12" name="Picture 11" descr="A screenshot of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2A12ADB7-7ED0-4DDD-5297-E5E9CA1069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162" t="25418" r="28631" b="12408"/>
          <a:stretch/>
        </p:blipFill>
        <p:spPr>
          <a:xfrm>
            <a:off x="1301261" y="1308295"/>
            <a:ext cx="9741877" cy="533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603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F8B556C4-7E49-4C36-845D-FC58F5073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Placeholder 26" descr="Woman hiking">
            <a:extLst>
              <a:ext uri="{FF2B5EF4-FFF2-40B4-BE49-F238E27FC236}">
                <a16:creationId xmlns:a16="http://schemas.microsoft.com/office/drawing/2014/main" id="{73DAE110-F0EA-3148-A07C-325BF5660E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20000"/>
          </a:blip>
          <a:srcRect t="1573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66F62C9-A1BC-DD47-B0A8-8EF9838D6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693" y="605481"/>
            <a:ext cx="10266107" cy="15662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cap="all" dirty="0"/>
              <a:t>Marketing costs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D5253D3-376F-F247-863E-0A946AC77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4789" y="1392702"/>
            <a:ext cx="10529115" cy="4474698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84048" indent="-384048" fontAlgn="base">
              <a:buFont typeface="Franklin Gothic Book" panose="020B0503020102020204" pitchFamily="34" charset="0"/>
              <a:buChar char="•"/>
            </a:pPr>
            <a:r>
              <a:rPr lang="en-US" sz="2400" dirty="0">
                <a:cs typeface="+mn-cs"/>
              </a:rPr>
              <a:t>Increasing </a:t>
            </a:r>
            <a:r>
              <a:rPr lang="en-US" sz="2400" b="0" i="0" dirty="0">
                <a:effectLst/>
                <a:cs typeface="+mn-cs"/>
              </a:rPr>
              <a:t>customer retention by 5% can increase profits from </a:t>
            </a:r>
            <a:r>
              <a:rPr lang="en-US" sz="2400" b="0" i="0" u="sng" dirty="0">
                <a:effectLst/>
                <a:cs typeface="+mn-cs"/>
              </a:rPr>
              <a:t>25-95%.</a:t>
            </a:r>
            <a:r>
              <a:rPr lang="en-US" sz="1600" b="0" i="0" u="sng" dirty="0">
                <a:effectLst/>
                <a:cs typeface="+mn-cs"/>
              </a:rPr>
              <a:t> </a:t>
            </a:r>
          </a:p>
          <a:p>
            <a:pPr marL="384048" indent="-384048" fontAlgn="base">
              <a:buFont typeface="Franklin Gothic Book" panose="020B0503020102020204" pitchFamily="34" charset="0"/>
              <a:buChar char="•"/>
            </a:pPr>
            <a:r>
              <a:rPr lang="en-US" sz="2400" b="0" i="0" dirty="0">
                <a:effectLst/>
                <a:cs typeface="+mn-cs"/>
              </a:rPr>
              <a:t>Customer acquisition cost is </a:t>
            </a:r>
            <a:r>
              <a:rPr lang="en-US" sz="2400" b="1" i="0" u="sng" dirty="0">
                <a:effectLst/>
                <a:cs typeface="+mn-cs"/>
              </a:rPr>
              <a:t>5 times</a:t>
            </a:r>
            <a:r>
              <a:rPr lang="en-US" sz="2400" b="0" i="0" u="sng" dirty="0">
                <a:effectLst/>
                <a:cs typeface="+mn-cs"/>
              </a:rPr>
              <a:t> </a:t>
            </a:r>
            <a:r>
              <a:rPr lang="en-US" sz="2400" b="0" i="0" dirty="0">
                <a:effectLst/>
                <a:cs typeface="+mn-cs"/>
              </a:rPr>
              <a:t>more than customer retention cost.</a:t>
            </a:r>
          </a:p>
          <a:p>
            <a:pPr marL="384048" indent="-384048" fontAlgn="base">
              <a:buFont typeface="Franklin Gothic Book" panose="020B0503020102020204" pitchFamily="34" charset="0"/>
              <a:buChar char="•"/>
            </a:pPr>
            <a:r>
              <a:rPr lang="en-US" sz="2400" dirty="0">
                <a:cs typeface="+mn-cs"/>
              </a:rPr>
              <a:t>The success rate of selling to a customer you already have is </a:t>
            </a:r>
            <a:r>
              <a:rPr lang="en-US" sz="2400" u="sng" dirty="0">
                <a:cs typeface="+mn-cs"/>
              </a:rPr>
              <a:t>60-70% </a:t>
            </a:r>
            <a:r>
              <a:rPr lang="en-US" sz="2400" dirty="0">
                <a:cs typeface="+mn-cs"/>
              </a:rPr>
              <a:t>, while the success rate of selling to a new customer is 5-20%.</a:t>
            </a:r>
          </a:p>
          <a:p>
            <a:pPr marL="384048" indent="-384048" fontAlgn="base">
              <a:buFont typeface="Franklin Gothic Book" panose="020B0503020102020204" pitchFamily="34" charset="0"/>
              <a:buChar char="•"/>
            </a:pPr>
            <a:r>
              <a:rPr lang="en-US" sz="2400" dirty="0">
                <a:cs typeface="+mn-cs"/>
              </a:rPr>
              <a:t>U.S. companies lose $136.8 billion per year due to avoidable consumer switching.</a:t>
            </a:r>
          </a:p>
          <a:p>
            <a:pPr marL="384048" indent="-384048" fontAlgn="base">
              <a:buFont typeface="Franklin Gothic Book" panose="020B0503020102020204" pitchFamily="34" charset="0"/>
              <a:buChar char="•"/>
            </a:pPr>
            <a:endParaRPr lang="en-US" sz="2400" dirty="0">
              <a:cs typeface="+mn-cs"/>
            </a:endParaRPr>
          </a:p>
          <a:p>
            <a:pPr fontAlgn="base"/>
            <a:r>
              <a:rPr lang="en-US" sz="1400" b="0" i="0" dirty="0">
                <a:effectLst/>
                <a:cs typeface="+mn-cs"/>
              </a:rPr>
              <a:t>Sources:</a:t>
            </a:r>
          </a:p>
          <a:p>
            <a:pPr fontAlgn="base"/>
            <a:r>
              <a:rPr lang="en-US" sz="1400" b="0" i="0" dirty="0">
                <a:effectLst/>
                <a:cs typeface="+mn-cs"/>
              </a:rPr>
              <a:t>1.  </a:t>
            </a:r>
            <a:r>
              <a:rPr lang="en-US" sz="1400" b="0" i="0" dirty="0">
                <a:effectLst/>
                <a:cs typeface="+mn-cs"/>
                <a:hlinkClick r:id="rId4"/>
              </a:rPr>
              <a:t>Harvard Business Review</a:t>
            </a:r>
            <a:endParaRPr lang="en-US" sz="1400" b="0" i="0" dirty="0">
              <a:effectLst/>
              <a:cs typeface="+mn-cs"/>
            </a:endParaRPr>
          </a:p>
          <a:p>
            <a:pPr fontAlgn="base"/>
            <a:r>
              <a:rPr lang="en-US" sz="1400" b="0" i="0" dirty="0">
                <a:effectLst/>
                <a:cs typeface="+mn-cs"/>
              </a:rPr>
              <a:t>2. </a:t>
            </a:r>
            <a:r>
              <a:rPr lang="en-US" sz="1400" b="0" i="0" dirty="0">
                <a:effectLst/>
                <a:cs typeface="+mn-cs"/>
                <a:hlinkClick r:id="rId5"/>
              </a:rPr>
              <a:t>https://</a:t>
            </a:r>
            <a:r>
              <a:rPr lang="en-US" sz="1400" b="0" i="0" dirty="0" err="1">
                <a:effectLst/>
                <a:cs typeface="+mn-cs"/>
                <a:hlinkClick r:id="rId5"/>
              </a:rPr>
              <a:t>www.outboundengine.com</a:t>
            </a:r>
            <a:r>
              <a:rPr lang="en-US" sz="1400" b="0" i="0" dirty="0">
                <a:effectLst/>
                <a:cs typeface="+mn-cs"/>
                <a:hlinkClick r:id="rId5"/>
              </a:rPr>
              <a:t>/blog/customer-retention-marketing-vs-customer-acquisition-marketing/</a:t>
            </a:r>
            <a:endParaRPr lang="en-US" sz="1400" b="0" i="0" dirty="0">
              <a:effectLst/>
              <a:cs typeface="+mn-cs"/>
            </a:endParaRPr>
          </a:p>
          <a:p>
            <a:pPr marL="384048" indent="-384048" fontAlgn="base">
              <a:buFont typeface="Franklin Gothic Book" panose="020B0503020102020204" pitchFamily="34" charset="0"/>
              <a:buChar char="•"/>
            </a:pPr>
            <a:endParaRPr lang="en-US" sz="2400" dirty="0">
              <a:cs typeface="+mn-cs"/>
            </a:endParaRPr>
          </a:p>
          <a:p>
            <a:pPr fontAlgn="base"/>
            <a:endParaRPr lang="en-US" sz="2400" dirty="0">
              <a:cs typeface="+mn-cs"/>
            </a:endParaRPr>
          </a:p>
          <a:p>
            <a:pPr marL="384048" indent="-384048" fontAlgn="base">
              <a:buFont typeface="Franklin Gothic Book" panose="020B0503020102020204" pitchFamily="34" charset="0"/>
              <a:buChar char="•"/>
            </a:pPr>
            <a:endParaRPr lang="en-US" sz="2400" b="0" i="0" dirty="0">
              <a:effectLst/>
              <a:cs typeface="+mn-cs"/>
            </a:endParaRPr>
          </a:p>
          <a:p>
            <a:pPr marL="384048" indent="-384048">
              <a:spcBef>
                <a:spcPts val="0"/>
              </a:spcBef>
              <a:buFont typeface="Franklin Gothic Book" panose="020B0503020102020204" pitchFamily="34" charset="0"/>
              <a:buChar char="•"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8126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66F62C9-A1BC-DD47-B0A8-8EF9838D6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cap="all" dirty="0"/>
              <a:t>Conclusion</a:t>
            </a:r>
          </a:p>
        </p:txBody>
      </p:sp>
      <p:pic>
        <p:nvPicPr>
          <p:cNvPr id="27" name="Picture Placeholder 26" descr="Woman hiking">
            <a:extLst>
              <a:ext uri="{FF2B5EF4-FFF2-40B4-BE49-F238E27FC236}">
                <a16:creationId xmlns:a16="http://schemas.microsoft.com/office/drawing/2014/main" id="{73DAE110-F0EA-3148-A07C-325BF5660E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23226" r="34204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D5253D3-376F-F247-863E-0A946AC77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00824" y="1556951"/>
            <a:ext cx="6176776" cy="4310449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marL="384048" indent="-384048" fontAlgn="base"/>
            <a:r>
              <a:rPr lang="en-US" sz="3600" b="1" dirty="0">
                <a:cs typeface="+mn-cs"/>
              </a:rPr>
              <a:t>This model can be used to:</a:t>
            </a:r>
          </a:p>
          <a:p>
            <a:pPr marL="384048" indent="-384048" fontAlgn="base">
              <a:buFont typeface="Franklin Gothic Book" panose="020B0503020102020204" pitchFamily="34" charset="0"/>
              <a:buChar char="•"/>
            </a:pPr>
            <a:r>
              <a:rPr lang="en-US" sz="2400" b="1" u="sng" dirty="0">
                <a:cs typeface="+mn-cs"/>
              </a:rPr>
              <a:t>Reduce the Marketing costs </a:t>
            </a:r>
            <a:r>
              <a:rPr lang="en-US" sz="2400" dirty="0">
                <a:cs typeface="+mn-cs"/>
              </a:rPr>
              <a:t>by Identifying and targeting potential customers.</a:t>
            </a:r>
          </a:p>
          <a:p>
            <a:pPr marL="384048" indent="-384048" fontAlgn="base">
              <a:buFont typeface="Franklin Gothic Book" panose="020B0503020102020204" pitchFamily="34" charset="0"/>
              <a:buChar char="•"/>
            </a:pPr>
            <a:r>
              <a:rPr lang="en-US" sz="2400" b="1" u="sng" dirty="0">
                <a:cs typeface="+mn-cs"/>
              </a:rPr>
              <a:t>Reduce Customer Acquisition costs </a:t>
            </a:r>
            <a:r>
              <a:rPr lang="en-US" sz="2400" dirty="0">
                <a:cs typeface="+mn-cs"/>
              </a:rPr>
              <a:t>by identifying patterns and targeting specific demographics for marketing.</a:t>
            </a:r>
          </a:p>
          <a:p>
            <a:pPr marL="384048" indent="-384048" fontAlgn="base">
              <a:buFont typeface="Franklin Gothic Book" panose="020B0503020102020204" pitchFamily="34" charset="0"/>
              <a:buChar char="•"/>
            </a:pPr>
            <a:r>
              <a:rPr lang="en-US" sz="2400" b="1" u="sng" dirty="0">
                <a:cs typeface="+mn-cs"/>
              </a:rPr>
              <a:t>Increase customer life-time value </a:t>
            </a:r>
            <a:r>
              <a:rPr lang="en-US" sz="2400" dirty="0">
                <a:cs typeface="+mn-cs"/>
              </a:rPr>
              <a:t>through customer retention strategies. </a:t>
            </a:r>
          </a:p>
          <a:p>
            <a:pPr marL="384048" indent="-384048">
              <a:spcBef>
                <a:spcPts val="0"/>
              </a:spcBef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3112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oman carrying briefcase heading down road">
            <a:extLst>
              <a:ext uri="{FF2B5EF4-FFF2-40B4-BE49-F238E27FC236}">
                <a16:creationId xmlns:a16="http://schemas.microsoft.com/office/drawing/2014/main" id="{6BE62510-A175-9D47-9EDF-D9FB6C162C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Team- Supreme</a:t>
            </a:r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E48938-CE0A-4976-83E6-A8FD4583CC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755A93C-578E-47D2-96A6-AF17136F6BC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7F32B251-29F3-43CE-BD66-A3B48CC7BC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Travel design</Template>
  <TotalTime>375</TotalTime>
  <Words>728</Words>
  <Application>Microsoft Macintosh PowerPoint</Application>
  <PresentationFormat>Widescreen</PresentationFormat>
  <Paragraphs>103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Franklin Gothic Book</vt:lpstr>
      <vt:lpstr>Söhne</vt:lpstr>
      <vt:lpstr>Crop</vt:lpstr>
      <vt:lpstr>ISM6562: Big Data for Business </vt:lpstr>
      <vt:lpstr>PROBLEM STATEMENT</vt:lpstr>
      <vt:lpstr>Why it is worth solving</vt:lpstr>
      <vt:lpstr>Problem Solving</vt:lpstr>
      <vt:lpstr>Data Set Description </vt:lpstr>
      <vt:lpstr>Data Model </vt:lpstr>
      <vt:lpstr>Marketing costs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Design</dc:title>
  <dc:creator>Gayathri S</dc:creator>
  <cp:lastModifiedBy>Raghuveer Karrotu</cp:lastModifiedBy>
  <cp:revision>90</cp:revision>
  <dcterms:created xsi:type="dcterms:W3CDTF">2023-05-03T02:59:33Z</dcterms:created>
  <dcterms:modified xsi:type="dcterms:W3CDTF">2023-05-04T00:59:34Z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